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CC"/>
    <a:srgbClr val="FFCD2D"/>
    <a:srgbClr val="C6D9F1"/>
    <a:srgbClr val="000066"/>
    <a:srgbClr val="0000FF"/>
    <a:srgbClr val="1F497D"/>
    <a:srgbClr val="663300"/>
    <a:srgbClr val="00000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70" autoAdjust="0"/>
  </p:normalViewPr>
  <p:slideViewPr>
    <p:cSldViewPr>
      <p:cViewPr varScale="1">
        <p:scale>
          <a:sx n="74" d="100"/>
          <a:sy n="74" d="100"/>
        </p:scale>
        <p:origin x="3114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60" cy="496331"/>
          </a:xfrm>
          <a:prstGeom prst="rect">
            <a:avLst/>
          </a:prstGeom>
        </p:spPr>
        <p:txBody>
          <a:bodyPr vert="horz" lIns="92074" tIns="46038" rIns="92074" bIns="460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6331"/>
          </a:xfrm>
          <a:prstGeom prst="rect">
            <a:avLst/>
          </a:prstGeom>
        </p:spPr>
        <p:txBody>
          <a:bodyPr vert="horz" lIns="92074" tIns="46038" rIns="92074" bIns="46038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4" tIns="46038" rIns="92074" bIns="460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2074" tIns="46038" rIns="92074" bIns="460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60" cy="496331"/>
          </a:xfrm>
          <a:prstGeom prst="rect">
            <a:avLst/>
          </a:prstGeom>
        </p:spPr>
        <p:txBody>
          <a:bodyPr vert="horz" lIns="92074" tIns="46038" rIns="92074" bIns="460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60" cy="496331"/>
          </a:xfrm>
          <a:prstGeom prst="rect">
            <a:avLst/>
          </a:prstGeom>
        </p:spPr>
        <p:txBody>
          <a:bodyPr vert="horz" lIns="92074" tIns="46038" rIns="92074" bIns="46038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70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0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4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11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48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83" algn="l" defTabSz="91427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200BDD-FAAB-E2C3-EF19-E7828582E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5319E2-EE5C-11D6-E68A-99249C122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A33BA5-5F38-1CB0-5B64-0A142AC5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4BACBC-44FB-BA1D-C4A5-2FDD1387C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12AEF5-FF43-39FF-02D7-3E510678A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5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59368A-5725-BAB8-7FC5-FA33FAAB5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8D8233-F41A-9845-1116-C39727179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ED829-DDEF-2A1C-9273-87650D44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E8BB15-FB8E-37FE-A6A5-6055B0C3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3A5D0E-0AA9-9DB2-A687-36D7BC960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29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237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90A6A5-A625-92C1-6867-BC1AA19CB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63BF24-A256-03C8-EAE4-584A2F4DE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A3B3C9-3C6E-0A74-4A24-B2E072E8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C49381-F4DA-9E99-BC39-C24F647B7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04A044-3F7E-A4DA-BCE8-91BFCBCD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32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18399C-BA5F-00AB-BB38-82EE249FF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9DE5D1-A698-F5C1-9B52-AD1753E15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221F3-3DCA-0EDD-16EE-AC72D871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0A9189-1BE1-4208-CE4C-5BD7E753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0A7675-51A5-7313-7F4E-667E8E98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22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4B3449-5B80-60F8-9DD9-11444EBA5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BC0743-21AA-F960-89AA-DE673A22D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9931FF-AA17-7896-1CB1-A03733D68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A7C259-6056-6FCF-6F66-C0E4BE5D9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842862-D618-4479-103D-9713D97B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3C036C-B0F2-7C5A-B0ED-226D0F323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1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461B5E-4C74-8479-3645-F0982B52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A3CE34-A4DC-937F-6CF2-EEE54D356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33FCAC-2269-3014-AD20-570D5760F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B38A58B-86C4-48EB-7A27-2C941D2765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1BFFC4-3180-2585-A12D-83C4989CEB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1F3FA2B-A32D-43FA-4065-847943667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53AF1D-3642-A720-A60F-E76E11B88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EFBA9A4-5D14-1EAB-4B4E-904BEB1D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14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D8AEB-2E4F-0561-0A9F-C839ED348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15C4E2-F28D-9867-BE33-46A2FF510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640898-4104-A1B9-04CB-11CF16FB5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EE89A4-583A-D192-8F28-31868A56C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37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3AFB3FF-F6D8-082A-FC55-B9D791DD6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574FBE-A668-57E7-FC36-88AB39AC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DB96F0-F5D5-1F98-92DD-B4B630E0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42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A118D1-64D2-E6C5-BC2D-A07692CC4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CCD3E6-00A7-1224-1953-1BBDD5531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1152CF-063B-BFE1-D994-47923CF0EF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ADB4B1-5C9F-741A-C4D2-52AB973E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634821-204F-EFEF-DCE2-D7C9F605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7A83DE-A015-1D00-477A-1276D5C54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17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FE48F-F7C5-A6BE-B5BE-F1A988522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F83395-86F0-1F55-ACEC-E8D3C1E5C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C21B10-2F14-4A04-087B-42CF2E9AF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A693E8-B17E-B03A-D750-821D5038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4D5987-6808-C716-2DF3-34214EC0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DC7554-ACEC-D6BA-B480-F95E848C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6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B9CB7-4684-1FC4-78CC-4E2F2AA02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331CD3-4775-9667-F718-8CF09255F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698D1-9998-4733-7FC1-8F7EDAE7C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FB3CDE-B742-AAFE-E034-A1F7798B27D4}"/>
              </a:ext>
            </a:extLst>
          </p:cNvPr>
          <p:cNvSpPr txBox="1"/>
          <p:nvPr userDrawn="1"/>
        </p:nvSpPr>
        <p:spPr>
          <a:xfrm>
            <a:off x="476672" y="2236535"/>
            <a:ext cx="3600400" cy="158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日　　　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２０２６年</a:t>
            </a:r>
            <a:r>
              <a:rPr lang="ja-JP" altLang="en-US" sz="14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６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月２５日（木）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15:15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～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16:45</a:t>
            </a: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会　　　場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水戸</a:t>
            </a:r>
            <a:r>
              <a:rPr lang="ja-JP" altLang="en-US" sz="14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三の丸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ホテル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『 </a:t>
            </a:r>
            <a:r>
              <a:rPr lang="ja-JP" altLang="en-US" sz="11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ジェンティール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（３Ｆ） 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』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（水戸市三の丸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2-1-1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申込期限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２０２６年</a:t>
            </a:r>
            <a:r>
              <a:rPr lang="ja-JP" altLang="en-US" sz="1400" b="1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６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月</a:t>
            </a:r>
            <a:r>
              <a:rPr lang="ja-JP" altLang="en-US" sz="1400" b="1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１９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日（金）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7E638D28-09AE-14BB-7D7B-ED68AE9B1B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6671" y="9508086"/>
            <a:ext cx="6074283" cy="331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</a:t>
            </a:r>
            <a:r>
              <a:rPr kumimoji="1" lang="ja-JP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ご記入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いただき</a:t>
            </a:r>
            <a:r>
              <a:rPr kumimoji="1" lang="ja-JP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ました個人情報は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研究会活動</a:t>
            </a:r>
            <a:r>
              <a:rPr kumimoji="1" lang="ja-JP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以外の目的では使用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いた</a:t>
            </a:r>
            <a:r>
              <a:rPr kumimoji="1" lang="ja-JP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しません。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また、事前アン</a:t>
            </a:r>
            <a:r>
              <a:rPr lang="ja-JP" altLang="en-US" sz="9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ケートの内容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につきましては、講師と共有させていただく場合がございます。</a:t>
            </a:r>
            <a:endParaRPr kumimoji="1" lang="ja-JP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D2658F-0CC7-3F52-5869-A193A6F7C209}"/>
              </a:ext>
            </a:extLst>
          </p:cNvPr>
          <p:cNvSpPr txBox="1"/>
          <p:nvPr userDrawn="1"/>
        </p:nvSpPr>
        <p:spPr>
          <a:xfrm>
            <a:off x="0" y="1723768"/>
            <a:ext cx="685799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特別講演会「拡大する宇宙産業と中小製造業の可能性」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itchFamily="49" charset="-128"/>
              <a:ea typeface="ＭＳ ゴシック" pitchFamily="49" charset="-128"/>
              <a:cs typeface="Times New Roman" pitchFamily="18" charset="0"/>
            </a:endParaRPr>
          </a:p>
          <a:p>
            <a:pPr marL="0" marR="0" lvl="0" indent="0" algn="ctr" defTabSz="91427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参加申込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(</a:t>
            </a:r>
            <a:r>
              <a:rPr kumimoji="1" lang="en-US" altLang="ja-JP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ＭＳ ゴシック" pitchFamily="49" charset="-128"/>
                <a:cs typeface="Times New Roman" pitchFamily="18" charset="0"/>
              </a:rPr>
              <a:t>E-Mail</a:t>
            </a:r>
            <a:r>
              <a:rPr kumimoji="1" lang="ja-JP" altLang="en-US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ＭＳ ゴシック" pitchFamily="49" charset="-128"/>
                <a:cs typeface="Times New Roman" pitchFamily="18" charset="0"/>
              </a:rPr>
              <a:t>／</a:t>
            </a:r>
            <a:r>
              <a:rPr kumimoji="1" lang="en-US" altLang="ja-JP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ＭＳ ゴシック" pitchFamily="49" charset="-128"/>
                <a:cs typeface="Times New Roman" pitchFamily="18" charset="0"/>
              </a:rPr>
              <a:t>FAX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用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  <a:t>)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2D46445-7D75-A9B3-BCD7-7CA140FD84C8}"/>
              </a:ext>
            </a:extLst>
          </p:cNvPr>
          <p:cNvSpPr txBox="1"/>
          <p:nvPr userDrawn="1"/>
        </p:nvSpPr>
        <p:spPr>
          <a:xfrm>
            <a:off x="476672" y="3822342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ご記入欄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】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AA61C08-A894-033F-B2EF-54A7661FD2F3}"/>
              </a:ext>
            </a:extLst>
          </p:cNvPr>
          <p:cNvSpPr txBox="1"/>
          <p:nvPr userDrawn="1"/>
        </p:nvSpPr>
        <p:spPr>
          <a:xfrm>
            <a:off x="3645024" y="2393333"/>
            <a:ext cx="3003750" cy="16055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申込先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E-Mail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renkei2@itic.pref.ibaraki.jp</a:t>
            </a: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FAX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029-293-8029</a:t>
            </a: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［事務局］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茨城県産業技術イノベーションセンター内</a:t>
            </a:r>
            <a:endParaRPr lang="en-US" altLang="ja-JP" sz="120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  <a:p>
            <a:pPr marL="0" marR="0" lvl="0" indent="0" defTabSz="91427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担当　石川</a:t>
            </a: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TEL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029-293-7213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2652898-A3A8-E2DA-5C87-6D52F99E2932}"/>
              </a:ext>
            </a:extLst>
          </p:cNvPr>
          <p:cNvSpPr/>
          <p:nvPr userDrawn="1"/>
        </p:nvSpPr>
        <p:spPr>
          <a:xfrm>
            <a:off x="332656" y="200472"/>
            <a:ext cx="6218299" cy="1440160"/>
          </a:xfrm>
          <a:prstGeom prst="roundRect">
            <a:avLst>
              <a:gd name="adj" fmla="val 0"/>
            </a:avLst>
          </a:prstGeom>
          <a:solidFill>
            <a:srgbClr val="C6D9F1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sng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茨城県産業技術イノベーション研究会</a:t>
            </a:r>
            <a:r>
              <a:rPr kumimoji="1" lang="ja-JP" altLang="en-US" sz="1100" b="1" i="0" u="sng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の</a:t>
            </a:r>
            <a:r>
              <a:rPr kumimoji="1" lang="ja-JP" altLang="en-US" sz="1400" b="1" i="0" u="sng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ご紹介</a:t>
            </a:r>
            <a:endParaRPr kumimoji="1" lang="en-US" altLang="ja-JP" sz="1400" b="1" i="0" u="sng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本研究会は、県内ものづくり企業を中心とした任意団体です。業界の技術力</a:t>
            </a:r>
            <a:endParaRPr kumimoji="1" lang="en-US" altLang="ja-JP" sz="1100" b="0" i="0" u="none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向上を目的に、産業技術イノベーションセンターと連携して、会員相互の研究並びに</a:t>
            </a:r>
            <a:endParaRPr kumimoji="1" lang="en-US" altLang="ja-JP" sz="1100" b="0" i="0" u="none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意見交換、新しい技術の紹介、新しいビジネス創出のための活動等を行っています。</a:t>
            </a:r>
            <a:endParaRPr kumimoji="1" lang="en-US" altLang="ja-JP" sz="1100" b="0" i="0" u="none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本研究会は、交流企画部会、ビジネスモデル部会、機械・電子応用技術部会、材料・表面技術部会の４つの部会から構成されています。各部会では会員企業のニーズを踏まえ、講習会・交流会等を実施しております。</a:t>
            </a:r>
            <a:endParaRPr kumimoji="1" lang="en-US" altLang="ja-JP" sz="1100" b="0" i="0" u="none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/>
                <a:solidFill>
                  <a:srgbClr val="00006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活動内容や加入方法など詳細については、事務局までお問い合わせください。</a:t>
            </a:r>
            <a:endParaRPr kumimoji="1" lang="ja-JP" altLang="en-US" sz="1400" b="0" i="0" u="none" strike="noStrike" kern="1200" cap="none" spc="0" normalizeH="0" baseline="0" noProof="0" dirty="0">
              <a:ln/>
              <a:solidFill>
                <a:srgbClr val="000066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B1F7E49E-1F66-0C1A-F1CF-A7493C8E5ABA}"/>
              </a:ext>
            </a:extLst>
          </p:cNvPr>
          <p:cNvSpPr/>
          <p:nvPr userDrawn="1"/>
        </p:nvSpPr>
        <p:spPr>
          <a:xfrm>
            <a:off x="5060256" y="323277"/>
            <a:ext cx="1393080" cy="597275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会員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104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社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(2026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年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日現在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)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3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583315"/>
              </p:ext>
            </p:extLst>
          </p:nvPr>
        </p:nvGraphicFramePr>
        <p:xfrm>
          <a:off x="476672" y="4161496"/>
          <a:ext cx="5904472" cy="5255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3992">
                  <a:extLst>
                    <a:ext uri="{9D8B030D-6E8A-4147-A177-3AD203B41FA5}">
                      <a16:colId xmlns:a16="http://schemas.microsoft.com/office/drawing/2014/main" val="3210013528"/>
                    </a:ext>
                  </a:extLst>
                </a:gridCol>
              </a:tblGrid>
              <a:tr h="370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会</a:t>
                      </a:r>
                      <a:r>
                        <a:rPr 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社名</a:t>
                      </a:r>
                      <a:endParaRPr lang="ja-JP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ja-JP" sz="14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住</a:t>
                      </a: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r>
                        <a:rPr 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所</a:t>
                      </a:r>
                      <a:endParaRPr lang="ja-JP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ja-JP" sz="14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0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連絡先</a:t>
                      </a:r>
                      <a:endParaRPr lang="ja-JP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r>
                        <a:rPr lang="ja-JP" altLang="ja-JP" sz="1400" kern="100" dirty="0">
                          <a:effectLst/>
                        </a:rPr>
                        <a:t>（</a:t>
                      </a:r>
                      <a:r>
                        <a:rPr lang="en-US" altLang="ja-JP" sz="1400" kern="100" dirty="0">
                          <a:effectLst/>
                        </a:rPr>
                        <a:t>TEL/FAX</a:t>
                      </a:r>
                      <a:r>
                        <a:rPr lang="ja-JP" altLang="ja-JP" sz="1400" kern="100" dirty="0">
                          <a:effectLst/>
                        </a:rPr>
                        <a:t>）</a:t>
                      </a:r>
                      <a:endParaRPr lang="ja-JP" alt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009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>
                          <a:effectLst/>
                        </a:rPr>
                        <a:t>（</a:t>
                      </a:r>
                      <a:r>
                        <a:rPr lang="en-US" altLang="ja-JP" sz="1400" kern="100" dirty="0">
                          <a:effectLst/>
                        </a:rPr>
                        <a:t>E-Mail</a:t>
                      </a:r>
                      <a:r>
                        <a:rPr lang="ja-JP" altLang="ja-JP" sz="1400" kern="100" dirty="0">
                          <a:effectLst/>
                        </a:rPr>
                        <a:t>）</a:t>
                      </a: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85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参加者氏名①</a:t>
                      </a:r>
                      <a:endParaRPr lang="ja-JP" altLang="en-US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ja-JP" altLang="en-US" sz="14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懇親会参加の場合は</a:t>
                      </a:r>
                      <a:r>
                        <a:rPr lang="ja-JP" altLang="en-US" sz="105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○</a:t>
                      </a:r>
                      <a:endParaRPr lang="ja-JP" sz="105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35845"/>
                  </a:ext>
                </a:extLst>
              </a:tr>
              <a:tr h="33975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12">
                <a:tc>
                  <a:txBody>
                    <a:bodyPr/>
                    <a:lstStyle/>
                    <a:p>
                      <a:pPr marL="0" marR="0" lvl="0" indent="0" algn="ctr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参加</a:t>
                      </a:r>
                      <a:r>
                        <a:rPr lang="ja-JP" alt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者氏名</a:t>
                      </a: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②</a:t>
                      </a:r>
                      <a:endParaRPr lang="ja-JP" altLang="ja-JP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（複数の場合）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271498"/>
                  </a:ext>
                </a:extLst>
              </a:tr>
              <a:tr h="444012">
                <a:tc>
                  <a:txBody>
                    <a:bodyPr/>
                    <a:lstStyle/>
                    <a:p>
                      <a:pPr marL="0" marR="0" lvl="0" indent="0" algn="ctr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参加</a:t>
                      </a:r>
                      <a:r>
                        <a:rPr lang="ja-JP" altLang="ja-JP" sz="1400" b="0" kern="100" dirty="0">
                          <a:solidFill>
                            <a:schemeClr val="tx1"/>
                          </a:solidFill>
                          <a:effectLst/>
                        </a:rPr>
                        <a:t>者氏名</a:t>
                      </a: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③</a:t>
                      </a:r>
                      <a:endParaRPr lang="ja-JP" altLang="ja-JP" sz="14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  <a:cs typeface="Times New Roman"/>
                        </a:rPr>
                        <a:t>（複数の場合）</a:t>
                      </a:r>
                      <a:endParaRPr lang="ja-JP" altLang="ja-JP" sz="105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546450"/>
                  </a:ext>
                </a:extLst>
              </a:tr>
              <a:tr h="2344325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altLang="ja-JP" sz="5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</a:t>
                      </a:r>
                      <a:r>
                        <a:rPr lang="ja-JP" altLang="en-US" sz="1200" b="1" u="sng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事前アンケートにご協力をお願いします。</a:t>
                      </a:r>
                      <a:endParaRPr lang="en-US" altLang="ja-JP" sz="1200" b="1" u="sng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（１）「宇宙産業」への取組状況について教えてください。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　　①すでに取り組んでいる　　　②今後取り組む予定である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　③情報収集を行っている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  <a:cs typeface="Times New Roman"/>
                        </a:rPr>
                        <a:t>　　  </a:t>
                      </a: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④現時点で取り組む予定はない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（２）講師への質問がございましたらご記入ください（複数可）。なお、ご記入いただいた内容に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100" b="0" kern="10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　　 　つきましては、本講演会において講師が取り上げる場合がございます。</a:t>
                      </a:r>
                      <a:endParaRPr lang="en-US" altLang="ja-JP" sz="1100" b="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47991" marR="47991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7991" marR="479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683042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E7E2D0F-3637-F124-62CC-75BE4A266D81}"/>
              </a:ext>
            </a:extLst>
          </p:cNvPr>
          <p:cNvSpPr/>
          <p:nvPr/>
        </p:nvSpPr>
        <p:spPr>
          <a:xfrm>
            <a:off x="4221088" y="7257256"/>
            <a:ext cx="1320358" cy="27298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558EDB-DF6B-3A33-86D2-4CAE30EE25C7}"/>
              </a:ext>
            </a:extLst>
          </p:cNvPr>
          <p:cNvSpPr/>
          <p:nvPr/>
        </p:nvSpPr>
        <p:spPr>
          <a:xfrm>
            <a:off x="836712" y="8532000"/>
            <a:ext cx="5256584" cy="79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2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質問：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72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7466</TotalTime>
  <Words>131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Meiryo UI</vt:lpstr>
      <vt:lpstr>ＭＳ Ｐゴシック</vt:lpstr>
      <vt:lpstr>ＭＳ ゴシック</vt:lpstr>
      <vt:lpstr>Yu Gothic UI</vt:lpstr>
      <vt:lpstr>游ゴシック</vt:lpstr>
      <vt:lpstr>Arial</vt:lpstr>
      <vt:lpstr>Calibri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Wakoh</dc:creator>
  <cp:lastModifiedBy>taku ishikawa</cp:lastModifiedBy>
  <cp:revision>285</cp:revision>
  <cp:lastPrinted>2025-05-28T07:35:16Z</cp:lastPrinted>
  <dcterms:created xsi:type="dcterms:W3CDTF">2016-09-23T08:35:35Z</dcterms:created>
  <dcterms:modified xsi:type="dcterms:W3CDTF">2026-05-29T07:10:22Z</dcterms:modified>
</cp:coreProperties>
</file>