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9906000" type="A4"/>
  <p:notesSz cx="6797675" cy="9926638"/>
  <p:defaultTextStyle>
    <a:defPPr>
      <a:defRPr lang="ja-JP"/>
    </a:defPPr>
    <a:lvl1pPr marL="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D2D"/>
    <a:srgbClr val="C6D9F1"/>
    <a:srgbClr val="000066"/>
    <a:srgbClr val="0000FF"/>
    <a:srgbClr val="1F497D"/>
    <a:srgbClr val="663300"/>
    <a:srgbClr val="000000"/>
    <a:srgbClr val="D9D9D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70" autoAdjust="0"/>
  </p:normalViewPr>
  <p:slideViewPr>
    <p:cSldViewPr>
      <p:cViewPr varScale="1">
        <p:scale>
          <a:sx n="74" d="100"/>
          <a:sy n="74" d="100"/>
        </p:scale>
        <p:origin x="239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60" cy="496331"/>
          </a:xfrm>
          <a:prstGeom prst="rect">
            <a:avLst/>
          </a:prstGeom>
        </p:spPr>
        <p:txBody>
          <a:bodyPr vert="horz" lIns="92074" tIns="46038" rIns="92074" bIns="460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60" cy="496331"/>
          </a:xfrm>
          <a:prstGeom prst="rect">
            <a:avLst/>
          </a:prstGeom>
        </p:spPr>
        <p:txBody>
          <a:bodyPr vert="horz" lIns="92074" tIns="46038" rIns="92074" bIns="46038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74" tIns="46038" rIns="92074" bIns="460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2074" tIns="46038" rIns="92074" bIns="460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60" cy="496331"/>
          </a:xfrm>
          <a:prstGeom prst="rect">
            <a:avLst/>
          </a:prstGeom>
        </p:spPr>
        <p:txBody>
          <a:bodyPr vert="horz" lIns="92074" tIns="46038" rIns="92074" bIns="460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60" cy="496331"/>
          </a:xfrm>
          <a:prstGeom prst="rect">
            <a:avLst/>
          </a:prstGeom>
        </p:spPr>
        <p:txBody>
          <a:bodyPr vert="horz" lIns="92074" tIns="46038" rIns="92074" bIns="46038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5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12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1404"/>
            <a:ext cx="6172200" cy="6537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37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9"/>
            <a:ext cx="1157287" cy="1126807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9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3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1404"/>
            <a:ext cx="6172200" cy="6537501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18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3"/>
          </a:xfrm>
          <a:prstGeom prst="rect">
            <a:avLst/>
          </a:prstGeo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4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5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8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9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0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33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3081867"/>
            <a:ext cx="2257424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4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39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7" indent="0">
              <a:buNone/>
              <a:defRPr sz="1700" b="1"/>
            </a:lvl4pPr>
            <a:lvl5pPr marL="1828541" indent="0">
              <a:buNone/>
              <a:defRPr sz="1700" b="1"/>
            </a:lvl5pPr>
            <a:lvl6pPr marL="2285677" indent="0">
              <a:buNone/>
              <a:defRPr sz="1700" b="1"/>
            </a:lvl6pPr>
            <a:lvl7pPr marL="2742811" indent="0">
              <a:buNone/>
              <a:defRPr sz="1700" b="1"/>
            </a:lvl7pPr>
            <a:lvl8pPr marL="3199948" indent="0">
              <a:buNone/>
              <a:defRPr sz="1700" b="1"/>
            </a:lvl8pPr>
            <a:lvl9pPr marL="365708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7" indent="0">
              <a:buNone/>
              <a:defRPr sz="1700" b="1"/>
            </a:lvl4pPr>
            <a:lvl5pPr marL="1828541" indent="0">
              <a:buNone/>
              <a:defRPr sz="1700" b="1"/>
            </a:lvl5pPr>
            <a:lvl6pPr marL="2285677" indent="0">
              <a:buNone/>
              <a:defRPr sz="1700" b="1"/>
            </a:lvl6pPr>
            <a:lvl7pPr marL="2742811" indent="0">
              <a:buNone/>
              <a:defRPr sz="1700" b="1"/>
            </a:lvl7pPr>
            <a:lvl8pPr marL="3199948" indent="0">
              <a:buNone/>
              <a:defRPr sz="1700" b="1"/>
            </a:lvl8pPr>
            <a:lvl9pPr marL="365708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511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3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50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457136" indent="0">
              <a:buNone/>
              <a:defRPr sz="1200"/>
            </a:lvl2pPr>
            <a:lvl3pPr marL="914270" indent="0">
              <a:buNone/>
              <a:defRPr sz="1000"/>
            </a:lvl3pPr>
            <a:lvl4pPr marL="1371407" indent="0">
              <a:buNone/>
              <a:defRPr sz="800"/>
            </a:lvl4pPr>
            <a:lvl5pPr marL="1828541" indent="0">
              <a:buNone/>
              <a:defRPr sz="800"/>
            </a:lvl5pPr>
            <a:lvl6pPr marL="2285677" indent="0">
              <a:buNone/>
              <a:defRPr sz="800"/>
            </a:lvl6pPr>
            <a:lvl7pPr marL="2742811" indent="0">
              <a:buNone/>
              <a:defRPr sz="800"/>
            </a:lvl7pPr>
            <a:lvl8pPr marL="3199948" indent="0">
              <a:buNone/>
              <a:defRPr sz="800"/>
            </a:lvl8pPr>
            <a:lvl9pPr marL="3657083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8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2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7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36" indent="0">
              <a:buNone/>
              <a:defRPr sz="2800"/>
            </a:lvl2pPr>
            <a:lvl3pPr marL="914270" indent="0">
              <a:buNone/>
              <a:defRPr sz="2400"/>
            </a:lvl3pPr>
            <a:lvl4pPr marL="1371407" indent="0">
              <a:buNone/>
              <a:defRPr sz="2000"/>
            </a:lvl4pPr>
            <a:lvl5pPr marL="1828541" indent="0">
              <a:buNone/>
              <a:defRPr sz="2000"/>
            </a:lvl5pPr>
            <a:lvl6pPr marL="2285677" indent="0">
              <a:buNone/>
              <a:defRPr sz="2000"/>
            </a:lvl6pPr>
            <a:lvl7pPr marL="2742811" indent="0">
              <a:buNone/>
              <a:defRPr sz="2000"/>
            </a:lvl7pPr>
            <a:lvl8pPr marL="3199948" indent="0">
              <a:buNone/>
              <a:defRPr sz="2000"/>
            </a:lvl8pPr>
            <a:lvl9pPr marL="365708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7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457136" indent="0">
              <a:buNone/>
              <a:defRPr sz="1200"/>
            </a:lvl2pPr>
            <a:lvl3pPr marL="914270" indent="0">
              <a:buNone/>
              <a:defRPr sz="1000"/>
            </a:lvl3pPr>
            <a:lvl4pPr marL="1371407" indent="0">
              <a:buNone/>
              <a:defRPr sz="800"/>
            </a:lvl4pPr>
            <a:lvl5pPr marL="1828541" indent="0">
              <a:buNone/>
              <a:defRPr sz="800"/>
            </a:lvl5pPr>
            <a:lvl6pPr marL="2285677" indent="0">
              <a:buNone/>
              <a:defRPr sz="800"/>
            </a:lvl6pPr>
            <a:lvl7pPr marL="2742811" indent="0">
              <a:buNone/>
              <a:defRPr sz="800"/>
            </a:lvl7pPr>
            <a:lvl8pPr marL="3199948" indent="0">
              <a:buNone/>
              <a:defRPr sz="800"/>
            </a:lvl8pPr>
            <a:lvl9pPr marL="3657083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9B957A7B-072E-41F0-8F9D-CF9A248B807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34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0CF7571-2D85-E242-0AA9-253B35E907A1}"/>
              </a:ext>
            </a:extLst>
          </p:cNvPr>
          <p:cNvSpPr txBox="1"/>
          <p:nvPr userDrawn="1"/>
        </p:nvSpPr>
        <p:spPr>
          <a:xfrm>
            <a:off x="476672" y="2236535"/>
            <a:ext cx="3600400" cy="1636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日　　　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２０２５年７月１１日（金）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15:15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～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16:55</a:t>
            </a: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会　　　場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水戸京成ホテル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2F『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瑠璃の間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』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（茨城県水戸市三の丸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1-4-73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申込期限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２０２５年７月２日（水）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8" name="コンテンツ プレースホルダー 3">
            <a:extLst>
              <a:ext uri="{FF2B5EF4-FFF2-40B4-BE49-F238E27FC236}">
                <a16:creationId xmlns:a16="http://schemas.microsoft.com/office/drawing/2014/main" id="{49A3C413-127E-A82C-A3B1-C9D8E35FFEC4}"/>
              </a:ext>
            </a:extLst>
          </p:cNvPr>
          <p:cNvGraphicFramePr>
            <a:graphicFrameLocks/>
          </p:cNvGraphicFramePr>
          <p:nvPr userDrawn="1"/>
        </p:nvGraphicFramePr>
        <p:xfrm>
          <a:off x="476672" y="4161496"/>
          <a:ext cx="5904472" cy="522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992">
                  <a:extLst>
                    <a:ext uri="{9D8B030D-6E8A-4147-A177-3AD203B41FA5}">
                      <a16:colId xmlns:a16="http://schemas.microsoft.com/office/drawing/2014/main" val="321001352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</a:rPr>
                        <a:t>会</a:t>
                      </a:r>
                      <a:r>
                        <a:rPr lang="ja-JP" sz="1400" kern="100" dirty="0">
                          <a:effectLst/>
                        </a:rPr>
                        <a:t>社名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1400" b="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ご住所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1400" b="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ご連絡先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r>
                        <a:rPr lang="ja-JP" altLang="ja-JP" sz="1400" kern="100" dirty="0">
                          <a:effectLst/>
                        </a:rPr>
                        <a:t>（</a:t>
                      </a:r>
                      <a:r>
                        <a:rPr lang="en-US" altLang="ja-JP" sz="1400" kern="100" dirty="0">
                          <a:effectLst/>
                        </a:rPr>
                        <a:t>TEL/FAX</a:t>
                      </a:r>
                      <a:r>
                        <a:rPr lang="ja-JP" altLang="ja-JP" sz="1400" kern="100" dirty="0">
                          <a:effectLst/>
                        </a:rPr>
                        <a:t>）</a:t>
                      </a:r>
                      <a:endParaRPr lang="ja-JP" alt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>
                          <a:effectLst/>
                        </a:rPr>
                        <a:t>（</a:t>
                      </a:r>
                      <a:r>
                        <a:rPr lang="en-US" altLang="ja-JP" sz="1400" kern="100" dirty="0">
                          <a:effectLst/>
                        </a:rPr>
                        <a:t>E-Mail</a:t>
                      </a:r>
                      <a:r>
                        <a:rPr lang="ja-JP" altLang="ja-JP" sz="1400" kern="100" dirty="0">
                          <a:effectLst/>
                        </a:rPr>
                        <a:t>）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</a:rPr>
                        <a:t>参加者氏名①</a:t>
                      </a:r>
                      <a:endParaRPr lang="ja-JP" altLang="en-US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altLang="en-US" sz="1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懇親会参加の場合は</a:t>
                      </a:r>
                      <a:r>
                        <a:rPr lang="ja-JP" altLang="en-US" sz="1100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○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13584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　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effectLst/>
                        </a:rPr>
                        <a:t>参加</a:t>
                      </a:r>
                      <a:r>
                        <a:rPr lang="ja-JP" altLang="ja-JP" sz="1400" kern="100" dirty="0">
                          <a:effectLst/>
                        </a:rPr>
                        <a:t>者氏名</a:t>
                      </a:r>
                      <a:r>
                        <a:rPr lang="ja-JP" altLang="en-US" sz="1400" kern="100" dirty="0">
                          <a:effectLst/>
                        </a:rPr>
                        <a:t>②</a:t>
                      </a:r>
                      <a:endParaRPr lang="ja-JP" alt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（複数の場合）</a:t>
                      </a:r>
                      <a:endParaRPr lang="ja-JP" sz="105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271498"/>
                  </a:ext>
                </a:extLst>
              </a:tr>
              <a:tr h="2484000">
                <a:tc gridSpan="3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altLang="ja-JP" sz="5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u="sng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　「生成</a:t>
                      </a:r>
                      <a:r>
                        <a:rPr lang="en-US" altLang="ja-JP" sz="1200" b="0" u="sng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AI</a:t>
                      </a:r>
                      <a:r>
                        <a:rPr lang="ja-JP" altLang="en-US" sz="1200" b="0" u="sng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」に関する事前アンケートにご協力をお願いします。</a:t>
                      </a:r>
                      <a:endParaRPr lang="en-US" altLang="ja-JP" sz="1200" b="0" u="sng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（１）「生成</a:t>
                      </a:r>
                      <a:r>
                        <a:rPr lang="en-US" altLang="ja-JP" sz="12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AI</a:t>
                      </a:r>
                      <a:r>
                        <a:rPr lang="ja-JP" altLang="en-US" sz="12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」の認知度を教えてください（複数回答可）</a:t>
                      </a:r>
                      <a:endParaRPr lang="en-US" alt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　　１　名称を聞いたことがある程度　　　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Times New Roman"/>
                        </a:rPr>
                        <a:t>２　どんなものかは知っている</a:t>
                      </a:r>
                      <a:endParaRPr lang="en-US" altLang="ja-JP" sz="11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　　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Times New Roman"/>
                        </a:rPr>
                        <a:t>３　少し使ったことがある　　　　 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４　業務に活かしいる　　５　興味はあるが使っていない</a:t>
                      </a:r>
                      <a:endParaRPr lang="en-US" altLang="ja-JP" sz="11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（２）「生成</a:t>
                      </a:r>
                      <a:r>
                        <a:rPr lang="en-US" altLang="ja-JP" sz="12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AI</a:t>
                      </a:r>
                      <a:r>
                        <a:rPr lang="ja-JP" altLang="en-US" sz="12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」への関心事を教えてください（複数回答可）</a:t>
                      </a:r>
                      <a:endParaRPr lang="en-US" altLang="ja-JP" sz="12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　　１　経営者としてどんなものなのかを知っておきたい</a:t>
                      </a:r>
                      <a:endParaRPr lang="en-US" altLang="ja-JP" sz="11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　　２　使えるところがあれば業務に活かしたい</a:t>
                      </a:r>
                      <a:endParaRPr lang="en-US" altLang="ja-JP" sz="11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　　３　いろいろなサービスがあるので選び方を知りたい</a:t>
                      </a:r>
                      <a:endParaRPr lang="en-US" altLang="ja-JP" sz="11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　　４　従業員にどのように指導すればよいか知りたい</a:t>
                      </a:r>
                      <a:endParaRPr lang="en-US" altLang="ja-JP" sz="11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　　５　経営への影響を知りたい　　　６　リスクを知りたい　　　７　あまり関心はない</a:t>
                      </a:r>
                      <a:endParaRPr lang="en-US" altLang="ja-JP" sz="1100" b="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47991" marR="47991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683042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0DF47913-5764-48E4-2908-B0F21C277F1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6672" y="9457637"/>
            <a:ext cx="5832000" cy="292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※</a:t>
            </a:r>
            <a:r>
              <a:rPr kumimoji="1" lang="ja-JP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ご記入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いただき</a:t>
            </a:r>
            <a:r>
              <a:rPr kumimoji="1" lang="ja-JP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ました個人情報は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研究会活動</a:t>
            </a:r>
            <a:r>
              <a:rPr kumimoji="1" lang="ja-JP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以外の目的では使用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いた</a:t>
            </a:r>
            <a:r>
              <a:rPr kumimoji="1" lang="ja-JP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しません。</a:t>
            </a:r>
            <a:endParaRPr kumimoji="1" lang="ja-JP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9CF011-048A-FE47-FD2D-495FE5E5E233}"/>
              </a:ext>
            </a:extLst>
          </p:cNvPr>
          <p:cNvSpPr txBox="1"/>
          <p:nvPr userDrawn="1"/>
        </p:nvSpPr>
        <p:spPr>
          <a:xfrm>
            <a:off x="0" y="1723768"/>
            <a:ext cx="6857999" cy="61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特別講演会「広がる生成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AI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サービス」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marL="0" marR="0" lvl="0" indent="0" algn="ctr" defTabSz="91427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参加申込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(</a:t>
            </a:r>
            <a:r>
              <a:rPr kumimoji="1" lang="en-US" altLang="ja-JP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ＭＳ ゴシック" pitchFamily="49" charset="-128"/>
                <a:cs typeface="Times New Roman" pitchFamily="18" charset="0"/>
              </a:rPr>
              <a:t>E-Mail</a:t>
            </a:r>
            <a:r>
              <a:rPr kumimoji="1" lang="ja-JP" altLang="en-US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ＭＳ ゴシック" pitchFamily="49" charset="-128"/>
                <a:cs typeface="Times New Roman" pitchFamily="18" charset="0"/>
              </a:rPr>
              <a:t>／</a:t>
            </a:r>
            <a:r>
              <a:rPr kumimoji="1" lang="en-US" altLang="ja-JP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ＭＳ ゴシック" pitchFamily="49" charset="-128"/>
                <a:cs typeface="Times New Roman" pitchFamily="18" charset="0"/>
              </a:rPr>
              <a:t>FAX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用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)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D778AA9-1F59-DB76-5E5A-661242A93FD1}"/>
              </a:ext>
            </a:extLst>
          </p:cNvPr>
          <p:cNvSpPr txBox="1"/>
          <p:nvPr userDrawn="1"/>
        </p:nvSpPr>
        <p:spPr>
          <a:xfrm>
            <a:off x="476672" y="3822342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ご記入欄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】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9FFB5E9-B99B-88C6-AC24-E1030D621184}"/>
              </a:ext>
            </a:extLst>
          </p:cNvPr>
          <p:cNvSpPr/>
          <p:nvPr userDrawn="1"/>
        </p:nvSpPr>
        <p:spPr>
          <a:xfrm>
            <a:off x="4293296" y="7324798"/>
            <a:ext cx="1800000" cy="27298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AA30623-4227-226D-9759-4A8673341C3E}"/>
              </a:ext>
            </a:extLst>
          </p:cNvPr>
          <p:cNvSpPr/>
          <p:nvPr userDrawn="1"/>
        </p:nvSpPr>
        <p:spPr>
          <a:xfrm>
            <a:off x="4293296" y="8121352"/>
            <a:ext cx="1800000" cy="27298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052A947-5919-CF54-7437-A8F938DB5027}"/>
              </a:ext>
            </a:extLst>
          </p:cNvPr>
          <p:cNvSpPr txBox="1"/>
          <p:nvPr userDrawn="1"/>
        </p:nvSpPr>
        <p:spPr>
          <a:xfrm>
            <a:off x="3547205" y="2387656"/>
            <a:ext cx="3003750" cy="16055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申込先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E-Mail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：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renkei2@itic.pref.ibaraki.jp</a:t>
            </a: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FAX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：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029-293-8029</a:t>
            </a: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［事務局］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茨城県産業技術イノベーションセンター内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担当　石川（卓）、石川（洋）</a:t>
            </a: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TEL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：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029-293-7213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CD419E01-A610-FCBB-2D1E-D10AA400284C}"/>
              </a:ext>
            </a:extLst>
          </p:cNvPr>
          <p:cNvSpPr/>
          <p:nvPr userDrawn="1"/>
        </p:nvSpPr>
        <p:spPr>
          <a:xfrm>
            <a:off x="332656" y="200472"/>
            <a:ext cx="6218299" cy="1440160"/>
          </a:xfrm>
          <a:prstGeom prst="roundRect">
            <a:avLst>
              <a:gd name="adj" fmla="val 0"/>
            </a:avLst>
          </a:prstGeom>
          <a:solidFill>
            <a:srgbClr val="C6D9F1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sng" strike="noStrike" kern="1200" cap="none" spc="0" normalizeH="0" baseline="0" noProof="0" dirty="0">
                <a:ln/>
                <a:solidFill>
                  <a:srgbClr val="000066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茨城県産業技術イノベーション研究会のご紹介</a:t>
            </a:r>
            <a:endParaRPr kumimoji="1" lang="en-US" altLang="ja-JP" sz="1400" b="1" i="0" u="sng" strike="noStrike" kern="1200" cap="none" spc="0" normalizeH="0" baseline="0" noProof="0" dirty="0">
              <a:ln/>
              <a:solidFill>
                <a:srgbClr val="000066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/>
                <a:solidFill>
                  <a:srgbClr val="000066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>
                <a:ln/>
                <a:solidFill>
                  <a:srgbClr val="00006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本研究会は、県内ものづくり企業を中心とした任意団体です。業界の技術力</a:t>
            </a:r>
            <a:endParaRPr kumimoji="1" lang="en-US" altLang="ja-JP" sz="1100" b="0" i="0" u="none" strike="noStrike" kern="1200" cap="none" spc="0" normalizeH="0" baseline="0" noProof="0" dirty="0">
              <a:ln/>
              <a:solidFill>
                <a:srgbClr val="00006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/>
                <a:solidFill>
                  <a:srgbClr val="00006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向上を目的に、産業技術イノベーションセンターと連携して、会員相互の研究並びに</a:t>
            </a:r>
            <a:endParaRPr kumimoji="1" lang="en-US" altLang="ja-JP" sz="1100" b="0" i="0" u="none" strike="noStrike" kern="1200" cap="none" spc="0" normalizeH="0" baseline="0" noProof="0" dirty="0">
              <a:ln/>
              <a:solidFill>
                <a:srgbClr val="00006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/>
                <a:solidFill>
                  <a:srgbClr val="00006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意見交換、新しい技術の紹介、新しいビジネス創出のための活動等を行っています。</a:t>
            </a:r>
            <a:endParaRPr kumimoji="1" lang="en-US" altLang="ja-JP" sz="1100" b="0" i="0" u="none" strike="noStrike" kern="1200" cap="none" spc="0" normalizeH="0" baseline="0" noProof="0" dirty="0">
              <a:ln/>
              <a:solidFill>
                <a:srgbClr val="00006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/>
                <a:solidFill>
                  <a:srgbClr val="00006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本研究会は、交流企画部会、ビジネスモデル部会、機械・電子応用技術部会、材料・表面技術部会の４つの部会から構成されています。各部会では会員企業のニーズを踏まえ、講習会・交流会等を実施しております。</a:t>
            </a:r>
            <a:endParaRPr kumimoji="1" lang="en-US" altLang="ja-JP" sz="1100" b="0" i="0" u="none" strike="noStrike" kern="1200" cap="none" spc="0" normalizeH="0" baseline="0" noProof="0" dirty="0">
              <a:ln/>
              <a:solidFill>
                <a:srgbClr val="00006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/>
                <a:solidFill>
                  <a:srgbClr val="00006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活動内容や加入方法など詳細については、事務局までお問い合わせください。</a:t>
            </a:r>
            <a:endParaRPr kumimoji="1" lang="ja-JP" altLang="en-US" sz="1400" b="0" i="0" u="none" strike="noStrike" kern="1200" cap="none" spc="0" normalizeH="0" baseline="0" noProof="0" dirty="0">
              <a:ln/>
              <a:solidFill>
                <a:srgbClr val="000066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00DFBD3C-620D-A80C-59EC-3D0F1ACB5ED4}"/>
              </a:ext>
            </a:extLst>
          </p:cNvPr>
          <p:cNvSpPr/>
          <p:nvPr userDrawn="1"/>
        </p:nvSpPr>
        <p:spPr>
          <a:xfrm>
            <a:off x="5060256" y="323277"/>
            <a:ext cx="1393080" cy="597275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会員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104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社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(2025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5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日現在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02E6B24-67DB-7354-64B5-DEC0DEA0EDF0}"/>
              </a:ext>
            </a:extLst>
          </p:cNvPr>
          <p:cNvSpPr txBox="1"/>
          <p:nvPr userDrawn="1"/>
        </p:nvSpPr>
        <p:spPr>
          <a:xfrm>
            <a:off x="5174865" y="7067894"/>
            <a:ext cx="113380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（回答例）２、３</a:t>
            </a:r>
          </a:p>
        </p:txBody>
      </p:sp>
    </p:spTree>
    <p:extLst>
      <p:ext uri="{BB962C8B-B14F-4D97-AF65-F5344CB8AC3E}">
        <p14:creationId xmlns:p14="http://schemas.microsoft.com/office/powerpoint/2010/main" val="118904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27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2" indent="-342852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5" indent="-285710" algn="l" defTabSz="9142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8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8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51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6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7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1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7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1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8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3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AFF4D61-A31B-1565-120D-67F94FCE927D}"/>
              </a:ext>
            </a:extLst>
          </p:cNvPr>
          <p:cNvSpPr/>
          <p:nvPr/>
        </p:nvSpPr>
        <p:spPr>
          <a:xfrm>
            <a:off x="2060848" y="4212000"/>
            <a:ext cx="4248472" cy="3600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5798ACA-E4B0-B857-D5E8-01C861C2C73A}"/>
              </a:ext>
            </a:extLst>
          </p:cNvPr>
          <p:cNvSpPr/>
          <p:nvPr/>
        </p:nvSpPr>
        <p:spPr>
          <a:xfrm>
            <a:off x="2060848" y="4624652"/>
            <a:ext cx="4248472" cy="3600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0C42C6D-C456-2EAA-A3F9-88D4BF5C3B4F}"/>
              </a:ext>
            </a:extLst>
          </p:cNvPr>
          <p:cNvSpPr/>
          <p:nvPr/>
        </p:nvSpPr>
        <p:spPr>
          <a:xfrm>
            <a:off x="2852936" y="5061048"/>
            <a:ext cx="3456384" cy="32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028F5C7-732C-2CDE-1ADB-66205E4C58DB}"/>
              </a:ext>
            </a:extLst>
          </p:cNvPr>
          <p:cNvSpPr/>
          <p:nvPr/>
        </p:nvSpPr>
        <p:spPr>
          <a:xfrm>
            <a:off x="2868466" y="5449956"/>
            <a:ext cx="3456384" cy="32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86443CE-8B21-CC48-6DCF-10BF2891C8C1}"/>
              </a:ext>
            </a:extLst>
          </p:cNvPr>
          <p:cNvSpPr/>
          <p:nvPr/>
        </p:nvSpPr>
        <p:spPr>
          <a:xfrm>
            <a:off x="2060848" y="5916072"/>
            <a:ext cx="2592288" cy="3600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3C88739-333D-2FFB-E055-08F44B808DCA}"/>
              </a:ext>
            </a:extLst>
          </p:cNvPr>
          <p:cNvSpPr/>
          <p:nvPr/>
        </p:nvSpPr>
        <p:spPr>
          <a:xfrm>
            <a:off x="2060848" y="6465168"/>
            <a:ext cx="2592288" cy="3600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4695C20-2646-3402-1C2D-7D837AC9CD94}"/>
              </a:ext>
            </a:extLst>
          </p:cNvPr>
          <p:cNvSpPr/>
          <p:nvPr/>
        </p:nvSpPr>
        <p:spPr>
          <a:xfrm>
            <a:off x="5032908" y="6033120"/>
            <a:ext cx="1152129" cy="3600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65BCDF1-7F21-8946-ABE8-6300C83A1C50}"/>
              </a:ext>
            </a:extLst>
          </p:cNvPr>
          <p:cNvSpPr/>
          <p:nvPr/>
        </p:nvSpPr>
        <p:spPr>
          <a:xfrm>
            <a:off x="5032909" y="6465168"/>
            <a:ext cx="1152128" cy="3600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4EF2B36-001A-8549-9193-B47A67C65353}"/>
              </a:ext>
            </a:extLst>
          </p:cNvPr>
          <p:cNvSpPr/>
          <p:nvPr/>
        </p:nvSpPr>
        <p:spPr>
          <a:xfrm>
            <a:off x="4293096" y="7329296"/>
            <a:ext cx="1800200" cy="28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BB18D4F-0B22-C4A3-2A43-C5FDF30D9EC6}"/>
              </a:ext>
            </a:extLst>
          </p:cNvPr>
          <p:cNvSpPr/>
          <p:nvPr/>
        </p:nvSpPr>
        <p:spPr>
          <a:xfrm>
            <a:off x="4293096" y="8121384"/>
            <a:ext cx="1800200" cy="28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7206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6622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ＭＳ ゴシック</vt:lpstr>
      <vt:lpstr>Yu Gothic UI</vt:lpstr>
      <vt:lpstr>Arial</vt:lpstr>
      <vt:lpstr>Calibri</vt:lpstr>
      <vt:lpstr>Century</vt:lpstr>
      <vt:lpstr>1_Office ​​テーマ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Wakoh</dc:creator>
  <cp:lastModifiedBy>T.Ishikawa</cp:lastModifiedBy>
  <cp:revision>271</cp:revision>
  <cp:lastPrinted>2025-05-28T07:35:16Z</cp:lastPrinted>
  <dcterms:created xsi:type="dcterms:W3CDTF">2016-09-23T08:35:35Z</dcterms:created>
  <dcterms:modified xsi:type="dcterms:W3CDTF">2025-06-12T01:01:20Z</dcterms:modified>
</cp:coreProperties>
</file>